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aleway"/>
      <p:regular r:id="rId22"/>
      <p:bold r:id="rId23"/>
      <p:italic r:id="rId24"/>
      <p:boldItalic r:id="rId25"/>
    </p:embeddedFont>
    <p:embeddedFont>
      <p:font typeface="Roboto"/>
      <p:regular r:id="rId26"/>
      <p:bold r:id="rId27"/>
      <p:italic r:id="rId28"/>
      <p:boldItalic r:id="rId29"/>
    </p:embeddedFont>
    <p:embeddedFont>
      <p:font typeface="La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regular.fntdata"/><Relationship Id="rId21" Type="http://schemas.openxmlformats.org/officeDocument/2006/relationships/slide" Target="slides/slide16.xml"/><Relationship Id="rId24" Type="http://schemas.openxmlformats.org/officeDocument/2006/relationships/font" Target="fonts/Raleway-italic.fntdata"/><Relationship Id="rId23" Type="http://schemas.openxmlformats.org/officeDocument/2006/relationships/font" Target="fonts/Raleway-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font" Target="fonts/Raleway-boldItalic.fntdata"/><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6.xml"/><Relationship Id="rId33" Type="http://schemas.openxmlformats.org/officeDocument/2006/relationships/font" Target="fonts/Lato-boldItalic.fntdata"/><Relationship Id="rId10" Type="http://schemas.openxmlformats.org/officeDocument/2006/relationships/slide" Target="slides/slide5.xml"/><Relationship Id="rId32"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e5cb99f918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e5cb99f918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e5cb99f918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e5cb99f918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e5cb99f918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e5cb99f918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e5dce8c5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e5dce8c5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e5dce8c5d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e5dce8c5d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e5cb99f918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e5cb99f918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e5cb99f918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e5cb99f918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e5cb99f918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e5cb99f918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e5cb99f918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e5cb99f918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e5cb99f918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e5cb99f918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e5cb99f918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e5cb99f918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e5cb99f918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e5cb99f918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e5cb99f918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e5cb99f918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e5cb99f918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e5cb99f918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e5cb99f918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e5cb99f918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00500" y="352600"/>
            <a:ext cx="7688100" cy="921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Gráficos en Python</a:t>
            </a:r>
            <a:endParaRPr/>
          </a:p>
        </p:txBody>
      </p:sp>
      <p:pic>
        <p:nvPicPr>
          <p:cNvPr id="87" name="Google Shape;87;p13"/>
          <p:cNvPicPr preferRelativeResize="0"/>
          <p:nvPr/>
        </p:nvPicPr>
        <p:blipFill>
          <a:blip r:embed="rId3">
            <a:alphaModFix/>
          </a:blip>
          <a:stretch>
            <a:fillRect/>
          </a:stretch>
        </p:blipFill>
        <p:spPr>
          <a:xfrm>
            <a:off x="1403288" y="1411825"/>
            <a:ext cx="6337421" cy="35647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0" name="Google Shape;150;p2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1" name="Google Shape;151;p22"/>
          <p:cNvPicPr preferRelativeResize="0"/>
          <p:nvPr/>
        </p:nvPicPr>
        <p:blipFill>
          <a:blip r:embed="rId3">
            <a:alphaModFix/>
          </a:blip>
          <a:stretch>
            <a:fillRect/>
          </a:stretch>
        </p:blipFill>
        <p:spPr>
          <a:xfrm>
            <a:off x="834838" y="472050"/>
            <a:ext cx="7474320" cy="4671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3"/>
          <p:cNvSpPr txBox="1"/>
          <p:nvPr>
            <p:ph type="title"/>
          </p:nvPr>
        </p:nvSpPr>
        <p:spPr>
          <a:xfrm>
            <a:off x="729450" y="5707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Plotly</a:t>
            </a:r>
            <a:endParaRPr/>
          </a:p>
        </p:txBody>
      </p:sp>
      <p:sp>
        <p:nvSpPr>
          <p:cNvPr id="157" name="Google Shape;157;p23"/>
          <p:cNvSpPr txBox="1"/>
          <p:nvPr>
            <p:ph idx="1" type="body"/>
          </p:nvPr>
        </p:nvSpPr>
        <p:spPr>
          <a:xfrm>
            <a:off x="729450" y="1441200"/>
            <a:ext cx="7897800" cy="3533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sz="1200">
                <a:solidFill>
                  <a:srgbClr val="374151"/>
                </a:solidFill>
                <a:latin typeface="Roboto"/>
                <a:ea typeface="Roboto"/>
                <a:cs typeface="Roboto"/>
                <a:sym typeface="Roboto"/>
              </a:rPr>
              <a:t>Es conocido por permitir la creación de gráficos interactivos, y también ofrece la capacidad de generar esos gráficos como imágenes.</a:t>
            </a:r>
            <a:endParaRPr/>
          </a:p>
        </p:txBody>
      </p:sp>
      <p:pic>
        <p:nvPicPr>
          <p:cNvPr id="158" name="Google Shape;158;p23"/>
          <p:cNvPicPr preferRelativeResize="0"/>
          <p:nvPr/>
        </p:nvPicPr>
        <p:blipFill>
          <a:blip r:embed="rId3">
            <a:alphaModFix/>
          </a:blip>
          <a:stretch>
            <a:fillRect/>
          </a:stretch>
        </p:blipFill>
        <p:spPr>
          <a:xfrm>
            <a:off x="1702175" y="1964563"/>
            <a:ext cx="6038850" cy="3057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4" name="Google Shape;164;p2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5" name="Google Shape;165;p24"/>
          <p:cNvPicPr preferRelativeResize="0"/>
          <p:nvPr/>
        </p:nvPicPr>
        <p:blipFill>
          <a:blip r:embed="rId3">
            <a:alphaModFix/>
          </a:blip>
          <a:stretch>
            <a:fillRect/>
          </a:stretch>
        </p:blipFill>
        <p:spPr>
          <a:xfrm>
            <a:off x="810050" y="491301"/>
            <a:ext cx="7460098" cy="4652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5"/>
          <p:cNvSpPr txBox="1"/>
          <p:nvPr>
            <p:ph type="title"/>
          </p:nvPr>
        </p:nvSpPr>
        <p:spPr>
          <a:xfrm>
            <a:off x="727650" y="594875"/>
            <a:ext cx="7688700" cy="535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419"/>
              <a:t>¿Cómo hacer para aprender TODO lo anterior?</a:t>
            </a:r>
            <a:endParaRPr/>
          </a:p>
        </p:txBody>
      </p:sp>
      <p:sp>
        <p:nvSpPr>
          <p:cNvPr id="171" name="Google Shape;171;p2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2" name="Google Shape;172;p25"/>
          <p:cNvPicPr preferRelativeResize="0"/>
          <p:nvPr/>
        </p:nvPicPr>
        <p:blipFill>
          <a:blip r:embed="rId3">
            <a:alphaModFix/>
          </a:blip>
          <a:stretch>
            <a:fillRect/>
          </a:stretch>
        </p:blipFill>
        <p:spPr>
          <a:xfrm>
            <a:off x="1758863" y="1334000"/>
            <a:ext cx="5626274" cy="37508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6"/>
          <p:cNvSpPr txBox="1"/>
          <p:nvPr>
            <p:ph type="title"/>
          </p:nvPr>
        </p:nvSpPr>
        <p:spPr>
          <a:xfrm>
            <a:off x="727650" y="594875"/>
            <a:ext cx="7688700" cy="535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419"/>
              <a:t>Simplemente, es saber organizar y saber en dónde es que puedo buscar la respuesta…</a:t>
            </a:r>
            <a:endParaRPr/>
          </a:p>
        </p:txBody>
      </p:sp>
      <p:pic>
        <p:nvPicPr>
          <p:cNvPr id="178" name="Google Shape;178;p26"/>
          <p:cNvPicPr preferRelativeResize="0"/>
          <p:nvPr/>
        </p:nvPicPr>
        <p:blipFill>
          <a:blip r:embed="rId3">
            <a:alphaModFix/>
          </a:blip>
          <a:stretch>
            <a:fillRect/>
          </a:stretch>
        </p:blipFill>
        <p:spPr>
          <a:xfrm>
            <a:off x="1057725" y="1878788"/>
            <a:ext cx="6667500" cy="2790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7"/>
          <p:cNvSpPr txBox="1"/>
          <p:nvPr>
            <p:ph type="title"/>
          </p:nvPr>
        </p:nvSpPr>
        <p:spPr>
          <a:xfrm>
            <a:off x="729450" y="5755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Conclusión</a:t>
            </a:r>
            <a:endParaRPr/>
          </a:p>
        </p:txBody>
      </p:sp>
      <p:sp>
        <p:nvSpPr>
          <p:cNvPr id="184" name="Google Shape;184;p2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La presente mostró las librerías de matplotlib, seaborn, ggplot2, bokeh y plotly, como formas de visualizar gráficos en python.</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s-419"/>
              <a:t>Asignación a partir del sitio web:</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s-419"/>
              <a:t> https://www.kaggle.com/datasets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0" name="Google Shape;190;p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1" name="Google Shape;191;p2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4" name="Google Shape;94;p14"/>
          <p:cNvPicPr preferRelativeResize="0"/>
          <p:nvPr/>
        </p:nvPicPr>
        <p:blipFill>
          <a:blip r:embed="rId3">
            <a:alphaModFix/>
          </a:blip>
          <a:stretch>
            <a:fillRect/>
          </a:stretch>
        </p:blipFill>
        <p:spPr>
          <a:xfrm>
            <a:off x="0" y="285750"/>
            <a:ext cx="9144000" cy="4857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27650" y="5707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Matplotlib</a:t>
            </a:r>
            <a:endParaRPr/>
          </a:p>
        </p:txBody>
      </p:sp>
      <p:sp>
        <p:nvSpPr>
          <p:cNvPr id="100" name="Google Shape;100;p15"/>
          <p:cNvSpPr txBox="1"/>
          <p:nvPr>
            <p:ph idx="1" type="body"/>
          </p:nvPr>
        </p:nvSpPr>
        <p:spPr>
          <a:xfrm>
            <a:off x="727650" y="1355125"/>
            <a:ext cx="79575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sz="1200">
                <a:solidFill>
                  <a:srgbClr val="374151"/>
                </a:solidFill>
                <a:latin typeface="Roboto"/>
                <a:ea typeface="Roboto"/>
                <a:cs typeface="Roboto"/>
                <a:sym typeface="Roboto"/>
              </a:rPr>
              <a:t>Esta es una de las librerías más populares y versátiles para la visualización de datos en Python. Permite generar diferentes tipos de gráficos como gráficos de barras, gráficos de líneas, entre otros</a:t>
            </a:r>
            <a:endParaRPr b="1"/>
          </a:p>
        </p:txBody>
      </p:sp>
      <p:pic>
        <p:nvPicPr>
          <p:cNvPr id="101" name="Google Shape;101;p15"/>
          <p:cNvPicPr preferRelativeResize="0"/>
          <p:nvPr/>
        </p:nvPicPr>
        <p:blipFill>
          <a:blip r:embed="rId3">
            <a:alphaModFix/>
          </a:blip>
          <a:stretch>
            <a:fillRect/>
          </a:stretch>
        </p:blipFill>
        <p:spPr>
          <a:xfrm>
            <a:off x="2313920" y="2084420"/>
            <a:ext cx="3713275" cy="276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7" name="Google Shape;107;p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8" name="Google Shape;108;p16"/>
          <p:cNvPicPr preferRelativeResize="0"/>
          <p:nvPr/>
        </p:nvPicPr>
        <p:blipFill>
          <a:blip r:embed="rId3">
            <a:alphaModFix/>
          </a:blip>
          <a:stretch>
            <a:fillRect/>
          </a:stretch>
        </p:blipFill>
        <p:spPr>
          <a:xfrm>
            <a:off x="0" y="557980"/>
            <a:ext cx="9144003" cy="431304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7"/>
          <p:cNvSpPr txBox="1"/>
          <p:nvPr>
            <p:ph type="title"/>
          </p:nvPr>
        </p:nvSpPr>
        <p:spPr>
          <a:xfrm>
            <a:off x="729450" y="5755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Seaborn</a:t>
            </a:r>
            <a:endParaRPr/>
          </a:p>
        </p:txBody>
      </p:sp>
      <p:sp>
        <p:nvSpPr>
          <p:cNvPr id="114" name="Google Shape;114;p17"/>
          <p:cNvSpPr txBox="1"/>
          <p:nvPr>
            <p:ph idx="1" type="body"/>
          </p:nvPr>
        </p:nvSpPr>
        <p:spPr>
          <a:xfrm>
            <a:off x="729450" y="1340650"/>
            <a:ext cx="7688700" cy="2261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1200"/>
              </a:spcAft>
              <a:buNone/>
            </a:pPr>
            <a:r>
              <a:rPr lang="es-419" sz="1200">
                <a:solidFill>
                  <a:srgbClr val="374151"/>
                </a:solidFill>
                <a:highlight>
                  <a:srgbClr val="F7F7F8"/>
                </a:highlight>
                <a:latin typeface="Roboto"/>
                <a:ea typeface="Roboto"/>
                <a:cs typeface="Roboto"/>
                <a:sym typeface="Roboto"/>
              </a:rPr>
              <a:t>Basado en Matplotlib, es utilizado para crear gráficos estadísticos más atractivos y detallados que matplotlib.</a:t>
            </a:r>
            <a:endParaRPr b="1"/>
          </a:p>
        </p:txBody>
      </p:sp>
      <p:pic>
        <p:nvPicPr>
          <p:cNvPr id="115" name="Google Shape;115;p17"/>
          <p:cNvPicPr preferRelativeResize="0"/>
          <p:nvPr/>
        </p:nvPicPr>
        <p:blipFill>
          <a:blip r:embed="rId3">
            <a:alphaModFix/>
          </a:blip>
          <a:stretch>
            <a:fillRect/>
          </a:stretch>
        </p:blipFill>
        <p:spPr>
          <a:xfrm>
            <a:off x="2386050" y="1954150"/>
            <a:ext cx="4478574" cy="3044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1" name="Google Shape;121;p1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2" name="Google Shape;122;p18"/>
          <p:cNvPicPr preferRelativeResize="0"/>
          <p:nvPr/>
        </p:nvPicPr>
        <p:blipFill>
          <a:blip r:embed="rId3">
            <a:alphaModFix/>
          </a:blip>
          <a:stretch>
            <a:fillRect/>
          </a:stretch>
        </p:blipFill>
        <p:spPr>
          <a:xfrm>
            <a:off x="0" y="333750"/>
            <a:ext cx="9144000" cy="48097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txBox="1"/>
          <p:nvPr>
            <p:ph type="title"/>
          </p:nvPr>
        </p:nvSpPr>
        <p:spPr>
          <a:xfrm>
            <a:off x="729450" y="5611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ggplot2</a:t>
            </a:r>
            <a:endParaRPr/>
          </a:p>
        </p:txBody>
      </p:sp>
      <p:sp>
        <p:nvSpPr>
          <p:cNvPr id="128" name="Google Shape;128;p19"/>
          <p:cNvSpPr txBox="1"/>
          <p:nvPr>
            <p:ph idx="1" type="body"/>
          </p:nvPr>
        </p:nvSpPr>
        <p:spPr>
          <a:xfrm>
            <a:off x="729450" y="1417850"/>
            <a:ext cx="81438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sz="1200">
                <a:solidFill>
                  <a:srgbClr val="374151"/>
                </a:solidFill>
                <a:latin typeface="Roboto"/>
                <a:ea typeface="Roboto"/>
                <a:cs typeface="Roboto"/>
                <a:sym typeface="Roboto"/>
              </a:rPr>
              <a:t>La librería ggplot2 es un paquete de visualización de datos ampliamente utilizado en el lenguaje de programación R, pero se puede utilizar en Python. Esta herramienta de visualización implementa un concepto llamado "Gramática de los Gráficos", que proporciona una estructura coherente para visualizar datos complejos. Los gráficos generados con ggplot2 son altamente personalizables y pueden adaptarse a diferentes tipos de análisis de datos.</a:t>
            </a:r>
            <a:endParaRPr/>
          </a:p>
        </p:txBody>
      </p:sp>
      <p:pic>
        <p:nvPicPr>
          <p:cNvPr id="129" name="Google Shape;129;p19"/>
          <p:cNvPicPr preferRelativeResize="0"/>
          <p:nvPr/>
        </p:nvPicPr>
        <p:blipFill>
          <a:blip r:embed="rId3">
            <a:alphaModFix/>
          </a:blip>
          <a:stretch>
            <a:fillRect/>
          </a:stretch>
        </p:blipFill>
        <p:spPr>
          <a:xfrm>
            <a:off x="2888775" y="2533145"/>
            <a:ext cx="3544650" cy="24097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5" name="Google Shape;135;p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6" name="Google Shape;136;p20"/>
          <p:cNvPicPr preferRelativeResize="0"/>
          <p:nvPr/>
        </p:nvPicPr>
        <p:blipFill>
          <a:blip r:embed="rId3">
            <a:alphaModFix/>
          </a:blip>
          <a:stretch>
            <a:fillRect/>
          </a:stretch>
        </p:blipFill>
        <p:spPr>
          <a:xfrm>
            <a:off x="0" y="496975"/>
            <a:ext cx="5525801" cy="4646526"/>
          </a:xfrm>
          <a:prstGeom prst="rect">
            <a:avLst/>
          </a:prstGeom>
          <a:noFill/>
          <a:ln>
            <a:noFill/>
          </a:ln>
        </p:spPr>
      </p:pic>
      <p:pic>
        <p:nvPicPr>
          <p:cNvPr id="137" name="Google Shape;137;p20"/>
          <p:cNvPicPr preferRelativeResize="0"/>
          <p:nvPr/>
        </p:nvPicPr>
        <p:blipFill>
          <a:blip r:embed="rId4">
            <a:alphaModFix/>
          </a:blip>
          <a:stretch>
            <a:fillRect/>
          </a:stretch>
        </p:blipFill>
        <p:spPr>
          <a:xfrm>
            <a:off x="5525800" y="496975"/>
            <a:ext cx="3618198" cy="4646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1"/>
          <p:cNvSpPr txBox="1"/>
          <p:nvPr>
            <p:ph type="title"/>
          </p:nvPr>
        </p:nvSpPr>
        <p:spPr>
          <a:xfrm>
            <a:off x="729450" y="5562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Bokeh</a:t>
            </a:r>
            <a:endParaRPr/>
          </a:p>
        </p:txBody>
      </p:sp>
      <p:sp>
        <p:nvSpPr>
          <p:cNvPr id="143" name="Google Shape;143;p21"/>
          <p:cNvSpPr txBox="1"/>
          <p:nvPr>
            <p:ph idx="1" type="body"/>
          </p:nvPr>
        </p:nvSpPr>
        <p:spPr>
          <a:xfrm>
            <a:off x="729450" y="1543300"/>
            <a:ext cx="8066700" cy="2548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sz="1200">
                <a:solidFill>
                  <a:srgbClr val="374151"/>
                </a:solidFill>
                <a:latin typeface="Roboto"/>
                <a:ea typeface="Roboto"/>
                <a:cs typeface="Roboto"/>
                <a:sym typeface="Roboto"/>
              </a:rPr>
              <a:t>Otra herramienta para crear visualizaciones interactivas, adecuada para presentaciones en web.</a:t>
            </a:r>
            <a:endParaRPr/>
          </a:p>
        </p:txBody>
      </p:sp>
      <p:pic>
        <p:nvPicPr>
          <p:cNvPr id="144" name="Google Shape;144;p21"/>
          <p:cNvPicPr preferRelativeResize="0"/>
          <p:nvPr/>
        </p:nvPicPr>
        <p:blipFill>
          <a:blip r:embed="rId3">
            <a:alphaModFix/>
          </a:blip>
          <a:stretch>
            <a:fillRect/>
          </a:stretch>
        </p:blipFill>
        <p:spPr>
          <a:xfrm>
            <a:off x="2468488" y="1939228"/>
            <a:ext cx="4588626" cy="3119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